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6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9B617-E5E4-E109-1C2D-52B58F847FE5}" v="4" dt="2025-07-22T06:22:5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DIRA C REDDY" userId="d447ec4ed9093798" providerId="Windows Live" clId="Web-{6439B617-E5E4-E109-1C2D-52B58F847FE5}"/>
    <pc:docChg chg="modSld">
      <pc:chgData name="INDIRA C REDDY" userId="d447ec4ed9093798" providerId="Windows Live" clId="Web-{6439B617-E5E4-E109-1C2D-52B58F847FE5}" dt="2025-07-22T06:22:54.514" v="3" actId="1076"/>
      <pc:docMkLst>
        <pc:docMk/>
      </pc:docMkLst>
      <pc:sldChg chg="modSp">
        <pc:chgData name="INDIRA C REDDY" userId="d447ec4ed9093798" providerId="Windows Live" clId="Web-{6439B617-E5E4-E109-1C2D-52B58F847FE5}" dt="2025-07-22T06:22:54.514" v="3" actId="1076"/>
        <pc:sldMkLst>
          <pc:docMk/>
          <pc:sldMk cId="3903716650" sldId="266"/>
        </pc:sldMkLst>
        <pc:picChg chg="mod modCrop">
          <ac:chgData name="INDIRA C REDDY" userId="d447ec4ed9093798" providerId="Windows Live" clId="Web-{6439B617-E5E4-E109-1C2D-52B58F847FE5}" dt="2025-07-22T06:22:54.514" v="3" actId="1076"/>
          <ac:picMkLst>
            <pc:docMk/>
            <pc:sldMk cId="3903716650" sldId="266"/>
            <ac:picMk id="3" creationId="{0E23AEBC-169B-FCE8-A6A3-8BC71B1866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3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3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8832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5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65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1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44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5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0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6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22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6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3" y="4917049"/>
            <a:ext cx="9440862" cy="1018534"/>
          </a:xfrm>
          <a:effectLst/>
        </p:spPr>
        <p:txBody>
          <a:bodyPr anchor="t">
            <a:normAutofit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</a:rPr>
              <a:t>AIKYA ORUGANTI | INDIRA C REDDY</a:t>
            </a:r>
          </a:p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</a:rPr>
              <a:t>2023102062 | 2023102070</a:t>
            </a:r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1558" y="974193"/>
            <a:ext cx="9440862" cy="2458545"/>
          </a:xfrm>
          <a:effectLst/>
        </p:spPr>
        <p:txBody>
          <a:bodyPr anchor="b">
            <a:normAutofit/>
          </a:bodyPr>
          <a:lstStyle/>
          <a:p>
            <a:r>
              <a:rPr lang="en-US" sz="6600">
                <a:ea typeface="+mj-lt"/>
                <a:cs typeface="+mj-lt"/>
              </a:rPr>
              <a:t>Quadrature Down Converter</a:t>
            </a:r>
            <a:endParaRPr lang="en-US" sz="6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15CD-A6A8-C399-CA00-205B3E75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7055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Switch(mixer)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CC51-B6D9-3ED9-0F41-BD1A1DD79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6087"/>
            <a:ext cx="10353762" cy="431511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305435"/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The mixer multiplies the input signal with one of the sinusoidal oscillations given by the quadrature oscillator.</a:t>
            </a:r>
          </a:p>
          <a:p>
            <a:pPr indent="-305435"/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We use an NMOS switch biased to remain in the saturation region, with the received signal connected to the source and the oscillator input connected to the gate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V_</a:t>
            </a:r>
            <a:r>
              <a:rPr lang="en-US" sz="1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TH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 of nmos4: 0.38 so we choose a V</a:t>
            </a:r>
            <a:r>
              <a:rPr lang="en-US" sz="1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BIAS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 of 0.375(for MOSFET to be in saturation)---(VGS&gt;=VTH; VDS&gt;=VGS-VTH)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R=5MΩ, C=20pF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We connect resistor to prevent the DC source from acting as AC ground and a capacitor to prevent the oscillator circuit from behaving as DC short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R</a:t>
            </a:r>
            <a:r>
              <a:rPr lang="en-US" sz="1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L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 = 1 kΩ, </a:t>
            </a:r>
            <a:r>
              <a:rPr lang="en-US" sz="20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V_</a:t>
            </a:r>
            <a:r>
              <a:rPr lang="en-US" sz="16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in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=100mV(given)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 sz="20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V_osc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=500mV, </a:t>
            </a:r>
            <a:r>
              <a:rPr lang="en-US" sz="20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f_osc</a:t>
            </a:r>
            <a:r>
              <a:rPr lang="en-US" sz="2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=100kHz(output from oscillator)</a:t>
            </a:r>
            <a:endParaRPr lang="en-US" sz="2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3283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925D-DBEC-3E1D-35D5-FB0BE16B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99210"/>
          </a:xfrm>
        </p:spPr>
        <p:txBody>
          <a:bodyPr>
            <a:normAutofit fontScale="90000"/>
          </a:bodyPr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Topology used</a:t>
            </a:r>
            <a:endParaRPr lang="en-US" sz="4000" i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000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0E23AEBC-169B-FCE8-A6A3-8BC71B18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 r="988" b="13982"/>
          <a:stretch>
            <a:fillRect/>
          </a:stretch>
        </p:blipFill>
        <p:spPr>
          <a:xfrm>
            <a:off x="221559" y="1522519"/>
            <a:ext cx="11737624" cy="46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1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73F1-E642-FA99-7E39-8FE9D43B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2600"/>
            <a:ext cx="10353762" cy="529937"/>
          </a:xfrm>
        </p:spPr>
        <p:txBody>
          <a:bodyPr>
            <a:normAutofit fontScale="90000"/>
          </a:bodyPr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Simulation on </a:t>
            </a:r>
            <a:r>
              <a:rPr lang="en-US" sz="40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LTSpice</a:t>
            </a:r>
            <a:endParaRPr lang="en-US" sz="4000" i="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000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7A4BF-3AF0-01B2-DFB7-D77AE0DF5065}"/>
              </a:ext>
            </a:extLst>
          </p:cNvPr>
          <p:cNvSpPr txBox="1"/>
          <p:nvPr/>
        </p:nvSpPr>
        <p:spPr>
          <a:xfrm>
            <a:off x="914400" y="171103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  <a:cs typeface="Arial"/>
              </a:rPr>
              <a:t>F=95kHz​</a:t>
            </a:r>
            <a:endParaRPr lang="en-US">
              <a:latin typeface="Franklin Gothic Book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F5A41FB-7EB3-322C-89DA-E529A368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14563"/>
            <a:ext cx="9601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0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819B3C-29C9-B1DE-BD29-3EE8203B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8" y="845416"/>
            <a:ext cx="10002404" cy="515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4A558-D947-2BDB-ABD5-DADF49799306}"/>
              </a:ext>
            </a:extLst>
          </p:cNvPr>
          <p:cNvSpPr>
            <a:spLocks noGrp="1"/>
          </p:cNvSpPr>
          <p:nvPr/>
        </p:nvSpPr>
        <p:spPr>
          <a:xfrm>
            <a:off x="1391437" y="1563725"/>
            <a:ext cx="9198054" cy="31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0">
                <a:latin typeface="Franklin Gothic Book"/>
              </a:rPr>
              <a:t>F=98kHz </a:t>
            </a:r>
            <a:endParaRPr lang="en-US"/>
          </a:p>
        </p:txBody>
      </p:sp>
      <p:pic>
        <p:nvPicPr>
          <p:cNvPr id="3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8E44AD3-6584-80C1-95BE-AFDF902C07E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01" y="2218588"/>
            <a:ext cx="9486690" cy="24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0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015442BC-4CFB-FA87-4E0A-D0C24C51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43" y="923348"/>
            <a:ext cx="9773516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3700-4B76-938D-EE9C-C5C2027BA2D5}"/>
              </a:ext>
            </a:extLst>
          </p:cNvPr>
          <p:cNvSpPr>
            <a:spLocks noGrp="1"/>
          </p:cNvSpPr>
          <p:nvPr/>
        </p:nvSpPr>
        <p:spPr>
          <a:xfrm>
            <a:off x="1356801" y="1621453"/>
            <a:ext cx="9486690" cy="672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0">
                <a:latin typeface="Franklin Gothic Book"/>
              </a:rPr>
              <a:t>F=99kHz </a:t>
            </a:r>
            <a:endParaRPr lang="en-US"/>
          </a:p>
        </p:txBody>
      </p:sp>
      <p:pic>
        <p:nvPicPr>
          <p:cNvPr id="3" name="Content Placeholder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D6DE943-EF59-2109-8D39-E1F727E3F53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01" y="2201481"/>
            <a:ext cx="9486690" cy="24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1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CF52640-2FEF-872E-9CFA-B88FA7CE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804863"/>
            <a:ext cx="98202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4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D8FC-A01F-9F92-5627-AAE4B057D4DF}"/>
              </a:ext>
            </a:extLst>
          </p:cNvPr>
          <p:cNvSpPr>
            <a:spLocks noGrp="1"/>
          </p:cNvSpPr>
          <p:nvPr/>
        </p:nvSpPr>
        <p:spPr>
          <a:xfrm>
            <a:off x="1356801" y="1609908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0">
                <a:latin typeface="Franklin Gothic Book"/>
              </a:rPr>
              <a:t>F=101kHz </a:t>
            </a:r>
            <a:endParaRPr lang="en-US"/>
          </a:p>
        </p:txBody>
      </p:sp>
      <p:pic>
        <p:nvPicPr>
          <p:cNvPr id="3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7DE1884-B1B7-E787-ACA1-9A94661DE7C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01" y="2248234"/>
            <a:ext cx="9486690" cy="23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BA3FA28-9B97-D454-3447-5E0B92DD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928688"/>
            <a:ext cx="9334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86FB-9272-6091-CDFE-BC8D56F0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F108-06B2-FF6F-9131-D15944C8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>
              <a:buFont typeface="Wingdings" charset="2"/>
              <a:buChar char="v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The Quadrature Down Converter is a crucial component in wireless communication systems, responsible for extracting the in-phase and quadrature phase components of a received message signal.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Franklin Gothic Book"/>
            </a:endParaRPr>
          </a:p>
          <a:p>
            <a:pPr indent="-305435">
              <a:buFont typeface="Wingdings" charset="2"/>
              <a:buChar char="v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The circuit consists of the following three sub-circuits: 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1.Quadrature oscillator – to produce two orthogonal sinusoids 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2. Switch or Mixer – to multiply the oscillator sinusoid with the input signal 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3. Low-pass filter – to attenuate the high frequencies giving the desired base-band signals as output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60461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0BD-DCEA-D5CE-5E5F-EC21157749D0}"/>
              </a:ext>
            </a:extLst>
          </p:cNvPr>
          <p:cNvSpPr>
            <a:spLocks noGrp="1"/>
          </p:cNvSpPr>
          <p:nvPr/>
        </p:nvSpPr>
        <p:spPr>
          <a:xfrm>
            <a:off x="1356801" y="1609908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0">
                <a:latin typeface="Franklin Gothic Book"/>
              </a:rPr>
              <a:t>F=102kHz </a:t>
            </a:r>
            <a:endParaRPr lang="en-US"/>
          </a:p>
        </p:txBody>
      </p:sp>
      <p:pic>
        <p:nvPicPr>
          <p:cNvPr id="3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681170A-8B4B-C655-B350-D264DF005A9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01" y="2233411"/>
            <a:ext cx="9486690" cy="23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0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E3D0A1-DB67-886D-EA2F-33E2B798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66763"/>
            <a:ext cx="98869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9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6AD4-5105-F63E-0E4B-11EB33E6AF09}"/>
              </a:ext>
            </a:extLst>
          </p:cNvPr>
          <p:cNvSpPr>
            <a:spLocks noGrp="1"/>
          </p:cNvSpPr>
          <p:nvPr/>
        </p:nvSpPr>
        <p:spPr>
          <a:xfrm>
            <a:off x="1356801" y="1609907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0">
                <a:latin typeface="Franklin Gothic Book"/>
              </a:rPr>
              <a:t>F=105kHz </a:t>
            </a:r>
            <a:endParaRPr lang="en-US"/>
          </a:p>
        </p:txBody>
      </p:sp>
      <p:pic>
        <p:nvPicPr>
          <p:cNvPr id="3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D6F9566-A46D-DE28-FA43-67A44C9EC9F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01" y="2222294"/>
            <a:ext cx="9486690" cy="241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DEA4B57-6300-6C2B-0D9C-2196C05A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82" y="680749"/>
            <a:ext cx="10220037" cy="54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B1FEB-6EF2-44B6-49C8-5275A642A6F5}"/>
              </a:ext>
            </a:extLst>
          </p:cNvPr>
          <p:cNvSpPr txBox="1"/>
          <p:nvPr/>
        </p:nvSpPr>
        <p:spPr>
          <a:xfrm>
            <a:off x="3812309" y="394854"/>
            <a:ext cx="456738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i="1">
                <a:solidFill>
                  <a:srgbClr val="DADADA"/>
                </a:solidFill>
              </a:rPr>
              <a:t>DSO Outputs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1C114-5EE6-3980-1A1E-F71B97E92015}"/>
              </a:ext>
            </a:extLst>
          </p:cNvPr>
          <p:cNvSpPr txBox="1"/>
          <p:nvPr/>
        </p:nvSpPr>
        <p:spPr>
          <a:xfrm>
            <a:off x="845127" y="1272309"/>
            <a:ext cx="439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95kHz</a:t>
            </a:r>
            <a:endParaRPr lang="en-US"/>
          </a:p>
        </p:txBody>
      </p:sp>
      <p:pic>
        <p:nvPicPr>
          <p:cNvPr id="5" name="Picture 4" descr="A screen with a graph on it&#10;&#10;Description automatically generated">
            <a:extLst>
              <a:ext uri="{FF2B5EF4-FFF2-40B4-BE49-F238E27FC236}">
                <a16:creationId xmlns:a16="http://schemas.microsoft.com/office/drawing/2014/main" id="{29E970A7-5A24-D348-C773-83D69511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78" y="1715366"/>
            <a:ext cx="7138843" cy="42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1806B1-3BC2-6900-4039-83BFE182DBE0}"/>
              </a:ext>
            </a:extLst>
          </p:cNvPr>
          <p:cNvSpPr txBox="1"/>
          <p:nvPr/>
        </p:nvSpPr>
        <p:spPr>
          <a:xfrm>
            <a:off x="1006764" y="764309"/>
            <a:ext cx="448656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98kHz​</a:t>
            </a:r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848A8F7-118C-09DF-296C-75631A88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20" y="1201016"/>
            <a:ext cx="7883815" cy="46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7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D53B6-A360-1EDE-9465-2934F83C2B95}"/>
              </a:ext>
            </a:extLst>
          </p:cNvPr>
          <p:cNvSpPr txBox="1"/>
          <p:nvPr/>
        </p:nvSpPr>
        <p:spPr>
          <a:xfrm>
            <a:off x="995218" y="775854"/>
            <a:ext cx="472901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99kHz​​</a:t>
            </a:r>
            <a:endParaRPr lang="en-US"/>
          </a:p>
        </p:txBody>
      </p:sp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7E486D9A-DBDE-E649-855B-B14846E75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05" y="1213860"/>
            <a:ext cx="7757391" cy="45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8E91E-DFAE-9E53-3CC9-DEEEB86695CA}"/>
              </a:ext>
            </a:extLst>
          </p:cNvPr>
          <p:cNvSpPr txBox="1"/>
          <p:nvPr/>
        </p:nvSpPr>
        <p:spPr>
          <a:xfrm>
            <a:off x="1064491" y="671945"/>
            <a:ext cx="483292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101kHz​​​</a:t>
            </a:r>
            <a:endParaRPr lang="en-US"/>
          </a:p>
        </p:txBody>
      </p:sp>
      <p:pic>
        <p:nvPicPr>
          <p:cNvPr id="3" name="Picture 2" descr="A screen with a graph&#10;&#10;Description automatically generated">
            <a:extLst>
              <a:ext uri="{FF2B5EF4-FFF2-40B4-BE49-F238E27FC236}">
                <a16:creationId xmlns:a16="http://schemas.microsoft.com/office/drawing/2014/main" id="{ADF682BD-E477-8DC2-E752-B40D77FF9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59" y="1101148"/>
            <a:ext cx="8034481" cy="46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8793E-C225-0E89-8594-F8FD9DC02656}"/>
              </a:ext>
            </a:extLst>
          </p:cNvPr>
          <p:cNvSpPr txBox="1"/>
          <p:nvPr/>
        </p:nvSpPr>
        <p:spPr>
          <a:xfrm>
            <a:off x="949036" y="671945"/>
            <a:ext cx="45096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102kHz​​​​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06273-DB8B-35C1-341D-5BB0C5BC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794" y="1150072"/>
            <a:ext cx="7886412" cy="45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84653-2C29-FA55-602B-7633DE0C95D4}"/>
              </a:ext>
            </a:extLst>
          </p:cNvPr>
          <p:cNvSpPr txBox="1"/>
          <p:nvPr/>
        </p:nvSpPr>
        <p:spPr>
          <a:xfrm>
            <a:off x="1179945" y="810491"/>
            <a:ext cx="491374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Franklin Gothic Book"/>
              </a:rPr>
              <a:t>For input signal frequency = 105kHz​​​​​</a:t>
            </a:r>
            <a:endParaRPr lang="en-US"/>
          </a:p>
        </p:txBody>
      </p:sp>
      <p:pic>
        <p:nvPicPr>
          <p:cNvPr id="3" name="Picture 2" descr="A screen with a graph on it&#10;&#10;Description automatically generated">
            <a:extLst>
              <a:ext uri="{FF2B5EF4-FFF2-40B4-BE49-F238E27FC236}">
                <a16:creationId xmlns:a16="http://schemas.microsoft.com/office/drawing/2014/main" id="{1F728115-640D-A1A6-5138-1B53EB07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27" y="1254701"/>
            <a:ext cx="8097692" cy="46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0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electrical wiring&#10;&#10;Description automatically generated">
            <a:extLst>
              <a:ext uri="{FF2B5EF4-FFF2-40B4-BE49-F238E27FC236}">
                <a16:creationId xmlns:a16="http://schemas.microsoft.com/office/drawing/2014/main" id="{F0F6016A-EE79-ACC4-B45F-C84FCA139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033"/>
            <a:ext cx="12041910" cy="38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80E4-840A-C2C8-A191-C23C682EC332}"/>
              </a:ext>
            </a:extLst>
          </p:cNvPr>
          <p:cNvSpPr>
            <a:spLocks noGrp="1"/>
          </p:cNvSpPr>
          <p:nvPr/>
        </p:nvSpPr>
        <p:spPr>
          <a:xfrm>
            <a:off x="3561983" y="409181"/>
            <a:ext cx="5062173" cy="763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i="1">
                <a:ea typeface="+mj-lt"/>
                <a:cs typeface="+mj-lt"/>
              </a:rPr>
              <a:t>Low Pass Filter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B304-04D4-F465-A816-20C6620309DF}"/>
              </a:ext>
            </a:extLst>
          </p:cNvPr>
          <p:cNvSpPr>
            <a:spLocks noGrp="1"/>
          </p:cNvSpPr>
          <p:nvPr/>
        </p:nvSpPr>
        <p:spPr>
          <a:xfrm>
            <a:off x="883438" y="1409934"/>
            <a:ext cx="10421871" cy="4503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Franklin Gothic Book"/>
                <a:ea typeface="+mn-lt"/>
                <a:cs typeface="+mn-lt"/>
              </a:rPr>
              <a:t>A low pass filter is a filter that passes signals with frequency lower than a selected cutoff frequency and attenuates signals with frequencies higher than cutoff frequency. </a:t>
            </a:r>
          </a:p>
          <a:p>
            <a:r>
              <a:rPr lang="en-US" sz="2000">
                <a:latin typeface="Franklin Gothic Book"/>
                <a:ea typeface="+mn-lt"/>
                <a:cs typeface="+mn-lt"/>
              </a:rPr>
              <a:t>In general since we receive a signal which has both low frequencies and high frequencies, we use a low pass filter to attain the required low frequency signal.</a:t>
            </a:r>
          </a:p>
          <a:p>
            <a:r>
              <a:rPr lang="en-US" sz="2000">
                <a:latin typeface="Franklin Gothic Book"/>
                <a:ea typeface="+mn-lt"/>
                <a:cs typeface="+mn-lt"/>
              </a:rPr>
              <a:t>We design a simple RC low pass filter such that the cutoff frequency is greater than the required frequency and less than the higher frequency. </a:t>
            </a:r>
          </a:p>
          <a:p>
            <a:r>
              <a:rPr lang="en-US" sz="2000">
                <a:latin typeface="Franklin Gothic Book"/>
                <a:ea typeface="+mn-lt"/>
                <a:cs typeface="+mn-lt"/>
              </a:rPr>
              <a:t>Cutoff frequency lies between first peak and second peak of the output of the mixer circuit </a:t>
            </a:r>
          </a:p>
          <a:p>
            <a:r>
              <a:rPr lang="en-US" sz="2000">
                <a:latin typeface="Franklin Gothic Book"/>
                <a:ea typeface="+mn-lt"/>
                <a:cs typeface="+mn-lt"/>
              </a:rPr>
              <a:t>Since cutoff frequency of a simple RC filter f = 1/ 2πRC ,</a:t>
            </a:r>
          </a:p>
          <a:p>
            <a:r>
              <a:rPr lang="en-US" sz="2000">
                <a:latin typeface="Franklin Gothic Book"/>
                <a:ea typeface="+mn-lt"/>
                <a:cs typeface="+mn-lt"/>
              </a:rPr>
              <a:t>We have selected -3dB frequency to be 2 kHz, we take R and C values as R = 7957.75 Ohm and C = 10nF. </a:t>
            </a:r>
            <a:endParaRPr lang="en-US" sz="200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1206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69F-A1C0-0981-55B2-3016423B6184}"/>
              </a:ext>
            </a:extLst>
          </p:cNvPr>
          <p:cNvSpPr>
            <a:spLocks noGrp="1"/>
          </p:cNvSpPr>
          <p:nvPr/>
        </p:nvSpPr>
        <p:spPr>
          <a:xfrm>
            <a:off x="3377255" y="513089"/>
            <a:ext cx="5445781" cy="628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i="1">
                <a:ea typeface="+mj-lt"/>
                <a:cs typeface="+mj-lt"/>
              </a:rPr>
              <a:t>Transient analysis for frequency 1K</a:t>
            </a:r>
            <a:endParaRPr lang="en-US" sz="3200" i="1"/>
          </a:p>
        </p:txBody>
      </p:sp>
      <p:pic>
        <p:nvPicPr>
          <p:cNvPr id="3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F07378-4649-9809-C817-4782132E306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13480" r="-132" b="245"/>
          <a:stretch/>
        </p:blipFill>
        <p:spPr>
          <a:xfrm>
            <a:off x="1148650" y="1476600"/>
            <a:ext cx="9885499" cy="45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B5281-D4A6-58FF-32C5-E75A8F2921CB}"/>
              </a:ext>
            </a:extLst>
          </p:cNvPr>
          <p:cNvSpPr txBox="1"/>
          <p:nvPr/>
        </p:nvSpPr>
        <p:spPr>
          <a:xfrm>
            <a:off x="8050305" y="965196"/>
            <a:ext cx="3131671" cy="26331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DSO Output</a:t>
            </a:r>
            <a:r>
              <a:rPr lang="en-US" sz="4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with a green line&#10;&#10;Description automatically generated">
            <a:extLst>
              <a:ext uri="{FF2B5EF4-FFF2-40B4-BE49-F238E27FC236}">
                <a16:creationId xmlns:a16="http://schemas.microsoft.com/office/drawing/2014/main" id="{B70BF0FD-2FDD-5C3C-EDC2-4E54F845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62" y="1718083"/>
            <a:ext cx="5735213" cy="31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1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4407-491B-86BE-BB6F-2854EC1ED506}"/>
              </a:ext>
            </a:extLst>
          </p:cNvPr>
          <p:cNvSpPr>
            <a:spLocks noGrp="1"/>
          </p:cNvSpPr>
          <p:nvPr/>
        </p:nvSpPr>
        <p:spPr>
          <a:xfrm>
            <a:off x="3331074" y="478453"/>
            <a:ext cx="5538146" cy="665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i="1">
                <a:ea typeface="+mj-lt"/>
                <a:cs typeface="+mj-lt"/>
              </a:rPr>
              <a:t>Transient analysis for frequency 10K</a:t>
            </a:r>
            <a:endParaRPr lang="en-US" sz="3200" b="0" i="1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sz="3200" i="1"/>
          </a:p>
        </p:txBody>
      </p:sp>
      <p:pic>
        <p:nvPicPr>
          <p:cNvPr id="3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E69D85-AF81-3FAB-6F91-EEBA53C455F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71" y="1408523"/>
            <a:ext cx="9716482" cy="44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4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F4FC0-ABA4-EC45-5764-489AD6C22C57}"/>
              </a:ext>
            </a:extLst>
          </p:cNvPr>
          <p:cNvSpPr txBox="1"/>
          <p:nvPr/>
        </p:nvSpPr>
        <p:spPr>
          <a:xfrm>
            <a:off x="861791" y="835383"/>
            <a:ext cx="3382832" cy="34995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i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DSO Output</a:t>
            </a:r>
            <a:r>
              <a:rPr lang="en-US" sz="4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with a green line on it&#10;&#10;Description automatically generated">
            <a:extLst>
              <a:ext uri="{FF2B5EF4-FFF2-40B4-BE49-F238E27FC236}">
                <a16:creationId xmlns:a16="http://schemas.microsoft.com/office/drawing/2014/main" id="{4799275B-FA02-87B3-A4C6-ADE69E50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15" y="1569700"/>
            <a:ext cx="6197668" cy="37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9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6E66-5549-2756-1330-9C1B8FEAAD95}"/>
              </a:ext>
            </a:extLst>
          </p:cNvPr>
          <p:cNvSpPr>
            <a:spLocks noGrp="1"/>
          </p:cNvSpPr>
          <p:nvPr/>
        </p:nvSpPr>
        <p:spPr>
          <a:xfrm>
            <a:off x="4762710" y="513089"/>
            <a:ext cx="2666166" cy="626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0" i="1"/>
              <a:t>AC Analysis</a:t>
            </a:r>
            <a:endParaRPr lang="en-US"/>
          </a:p>
        </p:txBody>
      </p:sp>
      <p:pic>
        <p:nvPicPr>
          <p:cNvPr id="3" name="Content Placeholder 3" descr="A diagram of a circuit&#10;&#10;Description automatically generated">
            <a:extLst>
              <a:ext uri="{FF2B5EF4-FFF2-40B4-BE49-F238E27FC236}">
                <a16:creationId xmlns:a16="http://schemas.microsoft.com/office/drawing/2014/main" id="{EEDC8757-11D8-6902-23DA-8E3C10A6051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712" y="1413239"/>
            <a:ext cx="5995999" cy="43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line on a black background&#10;&#10;Description automatically generated">
            <a:extLst>
              <a:ext uri="{FF2B5EF4-FFF2-40B4-BE49-F238E27FC236}">
                <a16:creationId xmlns:a16="http://schemas.microsoft.com/office/drawing/2014/main" id="{B4027165-EB6E-6B24-8090-BEEA50F5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9" y="1021542"/>
            <a:ext cx="11089793" cy="50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with a graph on it&#10;&#10;Description automatically generated">
            <a:extLst>
              <a:ext uri="{FF2B5EF4-FFF2-40B4-BE49-F238E27FC236}">
                <a16:creationId xmlns:a16="http://schemas.microsoft.com/office/drawing/2014/main" id="{B9C49044-868F-C49D-AD43-38C83F64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788" y="1184853"/>
            <a:ext cx="6956425" cy="490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49323-A44A-B2B3-4A60-411737F699AE}"/>
              </a:ext>
            </a:extLst>
          </p:cNvPr>
          <p:cNvSpPr txBox="1"/>
          <p:nvPr/>
        </p:nvSpPr>
        <p:spPr>
          <a:xfrm>
            <a:off x="1399310" y="475673"/>
            <a:ext cx="93933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>
                <a:ea typeface="+mn-lt"/>
                <a:cs typeface="+mn-lt"/>
              </a:rPr>
              <a:t>Frequency response observed on DSO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12600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41BFDD-5671-C1C3-377D-14CAA95E47C1}"/>
              </a:ext>
            </a:extLst>
          </p:cNvPr>
          <p:cNvSpPr>
            <a:spLocks noGrp="1"/>
          </p:cNvSpPr>
          <p:nvPr/>
        </p:nvSpPr>
        <p:spPr>
          <a:xfrm>
            <a:off x="1700213" y="455362"/>
            <a:ext cx="9374187" cy="687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b="0" i="1">
                <a:ea typeface="+mj-lt"/>
                <a:cs typeface="+mj-lt"/>
              </a:rPr>
              <a:t>Complete Circuit Integration</a:t>
            </a:r>
            <a:endParaRPr lang="en-US" i="1"/>
          </a:p>
        </p:txBody>
      </p:sp>
      <p:pic>
        <p:nvPicPr>
          <p:cNvPr id="6" name="Content Placeholder 3" descr="A diagram of a machine&#10;&#10;Description automatically generated">
            <a:extLst>
              <a:ext uri="{FF2B5EF4-FFF2-40B4-BE49-F238E27FC236}">
                <a16:creationId xmlns:a16="http://schemas.microsoft.com/office/drawing/2014/main" id="{3FCA46AB-4A27-1C97-E928-298490E8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36" y="1135161"/>
            <a:ext cx="9919534" cy="51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7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1238-A525-C040-8656-33D3EACD286A}"/>
              </a:ext>
            </a:extLst>
          </p:cNvPr>
          <p:cNvSpPr>
            <a:spLocks noGrp="1"/>
          </p:cNvSpPr>
          <p:nvPr/>
        </p:nvSpPr>
        <p:spPr>
          <a:xfrm>
            <a:off x="1356801" y="443817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0" i="1"/>
              <a:t>Phase difference calculation</a:t>
            </a:r>
            <a:endParaRPr lang="en-US"/>
          </a:p>
        </p:txBody>
      </p:sp>
      <p:pic>
        <p:nvPicPr>
          <p:cNvPr id="3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D9A0B7-3B43-1E92-ACCD-213BECCBF06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45" y="1334580"/>
            <a:ext cx="10287499" cy="45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6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04A9-F4ED-7593-3B98-E23A17DC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Quadrature Oscillator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AFA8-B450-1705-749D-FDA15BAF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ea typeface="+mn-lt"/>
                <a:cs typeface="+mn-lt"/>
              </a:rPr>
              <a:t>The Quadrature Oscillator generates the required sine and cosine waves. It ensures accurate phase and frequency synchronization for the Quadrature Down Converter operation.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In our design, we require a 90° phase shift between the two generated sine waves, each having an amplitude of 1 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Vpp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 and frequency of oscillation 100kHz. 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To achieve this, we have implemented the following quadrature oscillator circuit: 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R1C1 = R2C2 = R3C3 = RC </a:t>
            </a:r>
            <a:b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</a:b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where R = 390Ω and C = 1nF. </a:t>
            </a:r>
          </a:p>
          <a:p>
            <a:pPr indent="-305435">
              <a:spcBef>
                <a:spcPts val="1200"/>
              </a:spcBef>
              <a:spcAft>
                <a:spcPts val="0"/>
              </a:spcAft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Franklin Gothic Book"/>
                <a:cs typeface="Arial"/>
              </a:rPr>
              <a:t>The frequency of oscillation can be calculated using the formula: f = 1/2πRC</a:t>
            </a:r>
          </a:p>
          <a:p>
            <a:pPr marL="37465" indent="0">
              <a:buNone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Franklin Gothic Book"/>
              <a:cs typeface="Arial"/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Franklin Gothic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73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8B77-ADD4-8AAD-805F-47B4980C7FF7}"/>
              </a:ext>
            </a:extLst>
          </p:cNvPr>
          <p:cNvSpPr>
            <a:spLocks noGrp="1"/>
          </p:cNvSpPr>
          <p:nvPr/>
        </p:nvSpPr>
        <p:spPr>
          <a:xfrm>
            <a:off x="1356801" y="443817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0">
                <a:latin typeface="Franklin Gothic Book"/>
              </a:rPr>
              <a:t>FFT-Q</a:t>
            </a:r>
            <a:endParaRPr lang="en-US"/>
          </a:p>
        </p:txBody>
      </p:sp>
      <p:pic>
        <p:nvPicPr>
          <p:cNvPr id="3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FF12C8-1177-42AB-0F00-22E56C00104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1" y="1225976"/>
            <a:ext cx="10493243" cy="47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1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4C66D-F586-566A-F2E1-85FAD6BCCBF1}"/>
              </a:ext>
            </a:extLst>
          </p:cNvPr>
          <p:cNvSpPr>
            <a:spLocks noGrp="1"/>
          </p:cNvSpPr>
          <p:nvPr/>
        </p:nvSpPr>
        <p:spPr>
          <a:xfrm>
            <a:off x="2545982" y="432271"/>
            <a:ext cx="7108327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0">
                <a:latin typeface="Franklin Gothic Book"/>
              </a:rPr>
              <a:t>FFT-I</a:t>
            </a:r>
            <a:endParaRPr lang="en-US" b="0"/>
          </a:p>
        </p:txBody>
      </p:sp>
      <p:pic>
        <p:nvPicPr>
          <p:cNvPr id="3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1451BC-89E1-E297-18E8-F1EE5D60C7D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3" y="1214176"/>
            <a:ext cx="10745224" cy="47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10B9-BB11-4A54-45A8-321B71EE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977" y="436418"/>
            <a:ext cx="10018944" cy="899391"/>
          </a:xfrm>
        </p:spPr>
        <p:txBody>
          <a:bodyPr>
            <a:normAutofit/>
          </a:bodyPr>
          <a:lstStyle/>
          <a:p>
            <a:r>
              <a:rPr lang="en-US" sz="3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DSO outputs: With FFT and pointing to the peeks</a:t>
            </a:r>
            <a:endParaRPr lang="en-US" sz="36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722D810-F340-C7E7-B347-4587C219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65" y="1341293"/>
            <a:ext cx="7299325" cy="49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3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257C6326-2E70-610C-E2D0-D88A0E42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6" y="879475"/>
            <a:ext cx="7572375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D6ED3B02-D725-4467-D666-CEE84327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43" y="814243"/>
            <a:ext cx="7741516" cy="52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8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3B7E-229C-0DF5-47D2-3FAC7B027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794905"/>
            <a:ext cx="10353762" cy="52618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0365" indent="-342900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Local Oscillator(LO): Two LO signals that are 90 degrees out of phase with each other. </a:t>
            </a:r>
            <a:endParaRPr lang="en-US" i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Mixers: Two mixers are required, one for each LO signal, to perform the mixing process. </a:t>
            </a:r>
          </a:p>
          <a:p>
            <a:pPr indent="-305435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Low Pass Filters: Each mixed signal needs to be filtered using a low pass filter. </a:t>
            </a:r>
          </a:p>
          <a:p>
            <a:pPr indent="-305435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Adder/Complex Mixer: A circuit is needed to combine the filtered I and Q signals. </a:t>
            </a:r>
          </a:p>
          <a:p>
            <a:pPr indent="-305435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Further Processing: Depending on your application, you may require additional components like filters, amplifiers, and analog-to-digital converters for further signal processing. </a:t>
            </a:r>
          </a:p>
          <a:p>
            <a:pPr indent="-305435" algn="ctr">
              <a:buFont typeface="Wingdings" charset="2"/>
              <a:buChar char="v"/>
            </a:pPr>
            <a:r>
              <a:rPr lang="en-US" i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We can conclude that we got the desired output meeting above requirements</a:t>
            </a:r>
            <a:endParaRPr lang="en-US" i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69423-B542-7663-A0F9-9A7FCE63B1E5}"/>
              </a:ext>
            </a:extLst>
          </p:cNvPr>
          <p:cNvSpPr txBox="1"/>
          <p:nvPr/>
        </p:nvSpPr>
        <p:spPr>
          <a:xfrm>
            <a:off x="1618674" y="4955309"/>
            <a:ext cx="894310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i="1">
                <a:solidFill>
                  <a:srgbClr val="DADADA"/>
                </a:solidFill>
              </a:rPr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6FA0-554D-B719-3A9F-276B035D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13" y="286327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Topology used</a:t>
            </a:r>
            <a:endParaRPr lang="en-US" sz="4000"/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32FC2049-906C-89CC-31FD-4D8E7AA1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13" y="1539875"/>
            <a:ext cx="6471228" cy="44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8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D3C5-E5DC-2FE7-34B5-9B5614A5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9418"/>
            <a:ext cx="10353762" cy="1257300"/>
          </a:xfrm>
        </p:spPr>
        <p:txBody>
          <a:bodyPr/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Simulation on </a:t>
            </a:r>
            <a:r>
              <a:rPr lang="en-US" sz="40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j-lt"/>
                <a:cs typeface="+mj-lt"/>
              </a:rPr>
              <a:t>LTSpice</a:t>
            </a:r>
            <a:endParaRPr lang="en-US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ea typeface="+mj-lt"/>
              <a:cs typeface="+mj-lt"/>
            </a:endParaRP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D28E58A-2C4C-920E-35FC-F7B95CCD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10" y="1470457"/>
            <a:ext cx="8763289" cy="47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8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26A6-FA06-4E99-7250-665A4519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13" y="609600"/>
            <a:ext cx="8933671" cy="1107208"/>
          </a:xfrm>
        </p:spPr>
        <p:txBody>
          <a:bodyPr/>
          <a:lstStyle/>
          <a:p>
            <a:pPr algn="l"/>
            <a:r>
              <a:rPr lang="en-US" sz="4000">
                <a:ea typeface="+mj-lt"/>
                <a:cs typeface="+mj-lt"/>
              </a:rPr>
              <a:t>Calculating the phase difference of two sinusoids</a:t>
            </a: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9BB8C7-3777-404E-6935-C469AEE9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511011"/>
            <a:ext cx="9848850" cy="238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1AA3E-C34C-E555-FDEA-969A9F2EAEF7}"/>
              </a:ext>
            </a:extLst>
          </p:cNvPr>
          <p:cNvSpPr txBox="1"/>
          <p:nvPr/>
        </p:nvSpPr>
        <p:spPr>
          <a:xfrm rot="-10800000" flipV="1">
            <a:off x="1191491" y="3966305"/>
            <a:ext cx="985520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chemeClr val="tx2"/>
                </a:solidFill>
                <a:latin typeface="Franklin Gothic Book"/>
                <a:cs typeface="Segoe UI"/>
              </a:rPr>
              <a:t>We calculate the phase difference of the two sinusoids by taking the horizontal distance between their corresponding peaks, dividing that value by the period of the sinusoid and multiplying that 360°.​</a:t>
            </a:r>
          </a:p>
          <a:p>
            <a:endParaRPr lang="en-US" sz="2200">
              <a:solidFill>
                <a:schemeClr val="tx2"/>
              </a:solidFill>
              <a:latin typeface="Franklin Gothic Book"/>
              <a:cs typeface="Segoe UI"/>
            </a:endParaRPr>
          </a:p>
          <a:p>
            <a:r>
              <a:rPr lang="en-US" sz="2200">
                <a:solidFill>
                  <a:schemeClr val="tx2"/>
                </a:solidFill>
                <a:latin typeface="Franklin Gothic Book"/>
                <a:cs typeface="Segoe UI"/>
              </a:rPr>
              <a:t>Phase:</a:t>
            </a: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C6CABD2-738D-8E6A-736A-777E64CE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5584536"/>
            <a:ext cx="67246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6631-2BBE-C061-1E53-F0BA3266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3236"/>
            <a:ext cx="10353762" cy="899391"/>
          </a:xfrm>
        </p:spPr>
        <p:txBody>
          <a:bodyPr>
            <a:normAutofit/>
          </a:bodyPr>
          <a:lstStyle/>
          <a:p>
            <a:r>
              <a:rPr lang="en-US" sz="40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FFT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194084-2A72-C6D0-AB30-F507E82F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96" y="1159453"/>
            <a:ext cx="8302337" cy="4146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E746B-4E17-32FB-D615-8DFCE5F886FE}"/>
              </a:ext>
            </a:extLst>
          </p:cNvPr>
          <p:cNvSpPr txBox="1"/>
          <p:nvPr/>
        </p:nvSpPr>
        <p:spPr>
          <a:xfrm rot="-10800000" flipV="1">
            <a:off x="1907310" y="5486400"/>
            <a:ext cx="83081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Franklin Gothic Book"/>
              </a:rPr>
              <a:t>First peak is at 96kHz which is close to the decided frequency(100kHz). At higher harmonics, the wave is clipped. To avoid this we use a low pass filter.</a:t>
            </a:r>
            <a:endParaRPr lang="en-US">
              <a:solidFill>
                <a:schemeClr val="tx2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3977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AF733-F170-FB48-A46C-E1256E67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305" y="965196"/>
            <a:ext cx="3131671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DSO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5615CF6-5B2A-B22C-726D-612CED1B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25" y="1713110"/>
            <a:ext cx="5816032" cy="32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4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SlateVTI</vt:lpstr>
      <vt:lpstr>Quadrature Down Converter</vt:lpstr>
      <vt:lpstr>Introduction</vt:lpstr>
      <vt:lpstr>PowerPoint Presentation</vt:lpstr>
      <vt:lpstr>Quadrature Oscillator</vt:lpstr>
      <vt:lpstr>Topology used</vt:lpstr>
      <vt:lpstr>Simulation on LTSpice</vt:lpstr>
      <vt:lpstr>Calculating the phase difference of two sinusoids </vt:lpstr>
      <vt:lpstr>FFT</vt:lpstr>
      <vt:lpstr>DSO Output</vt:lpstr>
      <vt:lpstr>Switch(mixer)</vt:lpstr>
      <vt:lpstr>Topology used</vt:lpstr>
      <vt:lpstr>Simulation on LTSpice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DSO outputs: With FFT and pointing to the peeks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INDIRA C REDDY</cp:lastModifiedBy>
  <cp:revision>4</cp:revision>
  <dcterms:created xsi:type="dcterms:W3CDTF">2024-05-07T13:26:37Z</dcterms:created>
  <dcterms:modified xsi:type="dcterms:W3CDTF">2025-07-22T06:22:58Z</dcterms:modified>
</cp:coreProperties>
</file>